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73" r:id="rId7"/>
    <p:sldId id="268" r:id="rId8"/>
    <p:sldId id="274" r:id="rId9"/>
    <p:sldId id="275" r:id="rId10"/>
    <p:sldId id="271" r:id="rId11"/>
    <p:sldId id="269" r:id="rId12"/>
    <p:sldId id="270" r:id="rId13"/>
    <p:sldId id="272" r:id="rId14"/>
    <p:sldId id="26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89902" y="1935892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52º Congresso Nacional da ABIPEM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17341" y="2905780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a 28 de junho - Foz do Iguaçu/PR</a:t>
            </a: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636105" y="1219200"/>
            <a:ext cx="8507896" cy="426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instrumento legislativo utilizado (Emenda à Constituição) inviabiliza a apreciação da inconstitucionalidade? </a:t>
            </a:r>
          </a:p>
          <a:p>
            <a:pPr algn="just">
              <a:lnSpc>
                <a:spcPct val="107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R. Não (o princípio do não-confisco é cláusula pétrea). </a:t>
            </a:r>
          </a:p>
          <a:p>
            <a:pPr algn="just">
              <a:lnSpc>
                <a:spcPct val="107000"/>
              </a:lnSpc>
            </a:pP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4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927653" y="1073426"/>
            <a:ext cx="9077738" cy="3677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É admissível a utilização de alíquotas progressivas? </a:t>
            </a:r>
          </a:p>
          <a:p>
            <a:pPr algn="just">
              <a:lnSpc>
                <a:spcPct val="107000"/>
              </a:lnSpc>
            </a:pP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R. Controverso (entendo que sim). </a:t>
            </a:r>
          </a:p>
          <a:p>
            <a:pPr algn="just" fontAlgn="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Não:  Tendência no STF (ADIN2010 – MC) e AI 701.192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Agr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voto da Min. 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Cármen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Lúcia). </a:t>
            </a:r>
          </a:p>
        </p:txBody>
      </p:sp>
    </p:spTree>
    <p:extLst>
      <p:ext uri="{BB962C8B-B14F-4D97-AF65-F5344CB8AC3E}">
        <p14:creationId xmlns:p14="http://schemas.microsoft.com/office/powerpoint/2010/main" val="125530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927653" y="1073426"/>
            <a:ext cx="9077738" cy="4666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 princípio constitucional da irredutibilidade dos vencimentos, dos servidores, seria obstáculo para o referido aumento das contribuições?  </a:t>
            </a:r>
          </a:p>
          <a:p>
            <a:pPr algn="just">
              <a:lnSpc>
                <a:spcPct val="107000"/>
              </a:lnSpc>
            </a:pP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Entendo que não. </a:t>
            </a:r>
          </a:p>
          <a:p>
            <a:pPr fontAlgn="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27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927653" y="1073426"/>
            <a:ext cx="9077738" cy="5227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 as contribuições extraordinárias? Seriam constitucionais? </a:t>
            </a:r>
          </a:p>
          <a:p>
            <a:pPr algn="just">
              <a:lnSpc>
                <a:spcPct val="107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R. Entendo que não pelos mesmos fundamentos.   </a:t>
            </a:r>
          </a:p>
          <a:p>
            <a:pPr algn="just">
              <a:lnSpc>
                <a:spcPct val="107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Argumento favorável: solidariedade (caso do Tribunal constitucional de Portugal).  </a:t>
            </a:r>
          </a:p>
          <a:p>
            <a:pPr fontAlgn="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240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2636108"/>
            <a:ext cx="938289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 algn="just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PLANO DE CUSTEIO - NOVAS ALÍQUOTAS DE CONTRIBUIÇÃO NA PEC 06/19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Omar Chamon 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E-mail: ochamon@gmail.com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2425148" y="1524000"/>
            <a:ext cx="6718852" cy="375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Construção histórica do </a:t>
            </a:r>
            <a:r>
              <a:rPr lang="pt-BR" sz="3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déficit</a:t>
            </a: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dos RPPS (EC 3/93; 20/98 e 41/03) 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 de reformas.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Limites (adequação e constitucionalidade).  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3048000" y="3093940"/>
            <a:ext cx="6096000" cy="21735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Natureza jurídica das contribuições para o financiamento dos RPPS (tributo). 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1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1881809" y="1366062"/>
            <a:ext cx="7262191" cy="374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CF/88 Artigo 149 (...) § 1º Os Estados, o Distrito Federal e os Municípios instituirão contribuição, cobrada de seus servidores, para o custeio, em benefício destes, do regime previdenciário de que trata o art. 40, cuja alíquota não será inferior à da contribuição dos servidores titulares de cargos efetivos da União. 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0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1881809" y="1366062"/>
            <a:ext cx="7262191" cy="374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PEC 06/19 (Artigo 14) – alíquotas efetivas</a:t>
            </a:r>
          </a:p>
          <a:p>
            <a:pPr algn="just">
              <a:lnSpc>
                <a:spcPct val="107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(...)</a:t>
            </a:r>
          </a:p>
          <a:p>
            <a:pPr algn="just">
              <a:lnSpc>
                <a:spcPct val="107000"/>
              </a:lnSpc>
            </a:pPr>
            <a:r>
              <a:rPr lang="pt-BR" sz="2800" b="1" dirty="0"/>
              <a:t>3.000,01 a 5.839,45 </a:t>
            </a:r>
            <a:r>
              <a:rPr lang="pt-BR" sz="2800" dirty="0"/>
              <a:t>- 9,5% a 11,68%</a:t>
            </a:r>
          </a:p>
          <a:p>
            <a:pPr algn="just">
              <a:lnSpc>
                <a:spcPct val="107000"/>
              </a:lnSpc>
            </a:pPr>
            <a:r>
              <a:rPr lang="pt-BR" sz="2800" b="1" dirty="0"/>
              <a:t>5.839,46 a 10.000,00 </a:t>
            </a:r>
            <a:r>
              <a:rPr lang="pt-BR" sz="2800" dirty="0"/>
              <a:t>- 11,68% a 12,86%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800" b="1" dirty="0"/>
              <a:t>10.000,01 a 20.000,00 -</a:t>
            </a:r>
            <a:r>
              <a:rPr lang="pt-BR" sz="2800" dirty="0"/>
              <a:t> 12,86% a 14,68%.</a:t>
            </a:r>
          </a:p>
          <a:p>
            <a:pPr algn="just">
              <a:lnSpc>
                <a:spcPct val="107000"/>
              </a:lnSpc>
            </a:pPr>
            <a:r>
              <a:rPr lang="pt-BR" sz="2800" b="1" dirty="0"/>
              <a:t>20.000,01 a 39.000,00 - </a:t>
            </a:r>
            <a:r>
              <a:rPr lang="pt-BR" sz="2800" dirty="0"/>
              <a:t>14,68% a 16,79%</a:t>
            </a:r>
            <a:endParaRPr lang="pt-BR" sz="2800" b="1" dirty="0"/>
          </a:p>
          <a:p>
            <a:pPr algn="just">
              <a:lnSpc>
                <a:spcPct val="107000"/>
              </a:lnSpc>
            </a:pPr>
            <a:r>
              <a:rPr lang="pt-BR" sz="2800" b="1" dirty="0"/>
              <a:t>Acima de 39.000,00 - </a:t>
            </a:r>
            <a:r>
              <a:rPr lang="pt-BR" sz="2800" dirty="0"/>
              <a:t>+ de 16,79%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317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1881809" y="1366062"/>
            <a:ext cx="7262191" cy="5262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Qual o limite para majoração das alíquotas? </a:t>
            </a:r>
          </a:p>
          <a:p>
            <a:pPr algn="just">
              <a:lnSpc>
                <a:spcPct val="107000"/>
              </a:lnSpc>
            </a:pP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CF/88 Artigo 150. Sem prejuízo de outras garantias asseguradas ao contribuinte, é vedado à União, aos Estados, ao Distrito Federal e aos Municípios: (...) IV - utilizar tributo com efeito de confisco;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63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1881809" y="1366062"/>
            <a:ext cx="7262191" cy="5130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Precedentes do STF (ADIN2010 – MC):  </a:t>
            </a: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jurisprudência do Tribunal constitucional Argentino (1/3 da riqueza tributável). </a:t>
            </a: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Apreciação sobre o total de tributos incidentes sobre determinada riqueza e não de forma individualizada. </a:t>
            </a:r>
          </a:p>
          <a:p>
            <a:pPr algn="just">
              <a:lnSpc>
                <a:spcPct val="107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Análise conjunta com o IRPF. </a:t>
            </a:r>
          </a:p>
        </p:txBody>
      </p:sp>
    </p:spTree>
    <p:extLst>
      <p:ext uri="{BB962C8B-B14F-4D97-AF65-F5344CB8AC3E}">
        <p14:creationId xmlns:p14="http://schemas.microsoft.com/office/powerpoint/2010/main" val="134124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018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409E870-9FCD-4CFD-B3AA-A0AAED1D1380}"/>
              </a:ext>
            </a:extLst>
          </p:cNvPr>
          <p:cNvSpPr/>
          <p:nvPr/>
        </p:nvSpPr>
        <p:spPr>
          <a:xfrm>
            <a:off x="1060174" y="1205948"/>
            <a:ext cx="8865704" cy="4950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pt-BR" sz="2700" b="1" dirty="0">
                <a:latin typeface="Arial" panose="020B0604020202020204" pitchFamily="34" charset="0"/>
                <a:cs typeface="Arial" panose="020B0604020202020204" pitchFamily="34" charset="0"/>
              </a:rPr>
              <a:t>Precedentes do STF (ADIN2010 – MC):  </a:t>
            </a:r>
          </a:p>
          <a:p>
            <a:pPr algn="just">
              <a:lnSpc>
                <a:spcPct val="107000"/>
              </a:lnSpc>
            </a:pPr>
            <a:endParaRPr lang="pt-BR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Analisou a constitucionalidade do artigo 2º da Lei 9783/99 (alíquota máxima de 25%). </a:t>
            </a:r>
          </a:p>
          <a:p>
            <a:pPr algn="just">
              <a:lnSpc>
                <a:spcPct val="107000"/>
              </a:lnSpc>
            </a:pPr>
            <a:endParaRPr lang="pt-BR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t-BR" sz="2700" i="1" dirty="0">
                <a:latin typeface="Arial" panose="020B0604020202020204" pitchFamily="34" charset="0"/>
                <a:cs typeface="Arial" panose="020B0604020202020204" pitchFamily="34" charset="0"/>
              </a:rPr>
              <a:t>“Resulta configurado o caráter confiscatório de determinado tributo, sempre que o efeito cumulativo – resultante das múltiplas incidências tributárias estabelecidas pela mesma entidade estatal – afetar, substancialmente, de maneira irrazoável o patrimônio e/ou os rendimentos do contribuinte.”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26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461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omar chamon</cp:lastModifiedBy>
  <cp:revision>12</cp:revision>
  <dcterms:created xsi:type="dcterms:W3CDTF">2019-05-07T17:44:33Z</dcterms:created>
  <dcterms:modified xsi:type="dcterms:W3CDTF">2019-06-26T15:40:34Z</dcterms:modified>
</cp:coreProperties>
</file>